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302" r:id="rId5"/>
    <p:sldId id="297" r:id="rId6"/>
    <p:sldId id="258" r:id="rId7"/>
    <p:sldId id="303" r:id="rId8"/>
    <p:sldId id="304" r:id="rId9"/>
    <p:sldId id="305" r:id="rId10"/>
    <p:sldId id="306" r:id="rId11"/>
    <p:sldId id="30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7BB"/>
    <a:srgbClr val="FF33CC"/>
    <a:srgbClr val="4492AE"/>
    <a:srgbClr val="7E89DC"/>
    <a:srgbClr val="95C1C4"/>
    <a:srgbClr val="31327F"/>
    <a:srgbClr val="A099CB"/>
    <a:srgbClr val="383987"/>
    <a:srgbClr val="B9D6D8"/>
    <a:srgbClr val="AFA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9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EFA1-FAD1-4705-B9BA-7AD2CC63A550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C0CE-DE93-4043-AC17-75AC4DB3EC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0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429" y="-144780"/>
            <a:ext cx="12060555" cy="84740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2295" y="1442688"/>
            <a:ext cx="5680075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11500" dirty="0">
              <a:ln>
                <a:solidFill>
                  <a:srgbClr val="383987"/>
                </a:solidFill>
              </a:ln>
              <a:noFill/>
              <a:latin typeface="Agency FB" panose="020B05030202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9928" y="1549547"/>
            <a:ext cx="7864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zh-TW" sz="5400" b="1" dirty="0">
                <a:solidFill>
                  <a:schemeClr val="bg1"/>
                </a:solidFill>
                <a:latin typeface="華康黑體 Std W7" pitchFamily="34" charset="-120"/>
                <a:ea typeface="華康黑體 Std W7" pitchFamily="34" charset="-120"/>
              </a:rPr>
              <a:t>人生路無限寬廣　</a:t>
            </a:r>
            <a:endParaRPr lang="en-US" altLang="zh-TW" sz="5400" b="1" dirty="0">
              <a:solidFill>
                <a:schemeClr val="bg1"/>
              </a:solidFill>
              <a:latin typeface="華康黑體 Std W7" pitchFamily="34" charset="-120"/>
              <a:ea typeface="華康黑體 Std W7" pitchFamily="34" charset="-120"/>
            </a:endParaRPr>
          </a:p>
          <a:p>
            <a:pPr>
              <a:buNone/>
            </a:pPr>
            <a:r>
              <a:rPr lang="zh-TW" altLang="en-US" sz="5400" b="1" dirty="0">
                <a:solidFill>
                  <a:schemeClr val="bg1"/>
                </a:solidFill>
                <a:latin typeface="華康黑體 Std W7" pitchFamily="34" charset="-120"/>
                <a:ea typeface="華康黑體 Std W7" pitchFamily="34" charset="-120"/>
              </a:rPr>
              <a:t>            </a:t>
            </a:r>
            <a:r>
              <a:rPr lang="zh-TW" altLang="zh-TW" sz="5400" b="1" dirty="0">
                <a:solidFill>
                  <a:schemeClr val="bg1"/>
                </a:solidFill>
                <a:latin typeface="華康黑體 Std W7" pitchFamily="34" charset="-120"/>
                <a:ea typeface="華康黑體 Std W7" pitchFamily="34" charset="-120"/>
              </a:rPr>
              <a:t>生活俯拾皆學問</a:t>
            </a:r>
            <a:endParaRPr lang="zh-TW" altLang="zh-TW" sz="5400" dirty="0">
              <a:solidFill>
                <a:schemeClr val="bg1"/>
              </a:solidFill>
              <a:latin typeface="華康黑體 Std W7" pitchFamily="34" charset="-120"/>
              <a:ea typeface="華康黑體 Std W7" pitchFamily="34" charset="-120"/>
            </a:endParaRPr>
          </a:p>
        </p:txBody>
      </p:sp>
      <p:sp>
        <p:nvSpPr>
          <p:cNvPr id="10" name="Shape 6922"/>
          <p:cNvSpPr/>
          <p:nvPr/>
        </p:nvSpPr>
        <p:spPr>
          <a:xfrm>
            <a:off x="582295" y="3503930"/>
            <a:ext cx="6115050" cy="22987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algn="dist"/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rgbClr val="383987"/>
              </a:solidFill>
              <a:effectLst/>
              <a:uLnTx/>
              <a:uFillTx/>
              <a:ea typeface="Arial Unicode MS" panose="020B0604020202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295" y="3633111"/>
            <a:ext cx="7598587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Life </a:t>
            </a:r>
            <a:r>
              <a:rPr lang="en-US" altLang="zh-TW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is infinitely broad, life is all about learning</a:t>
            </a:r>
            <a:endParaRPr lang="zh-CN" altLang="en-US" sz="28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1200" y="4396105"/>
            <a:ext cx="6693941" cy="625600"/>
          </a:xfrm>
          <a:prstGeom prst="rect">
            <a:avLst/>
          </a:prstGeom>
          <a:noFill/>
          <a:ln>
            <a:solidFill>
              <a:srgbClr val="3839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8398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54321" y="4436614"/>
            <a:ext cx="6420347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TW" altLang="zh-TW" sz="3200" b="1" dirty="0">
                <a:solidFill>
                  <a:schemeClr val="bg1"/>
                </a:solidFill>
                <a:latin typeface="華康黑體 Std W3" pitchFamily="34" charset="-120"/>
                <a:ea typeface="華康黑體 Std W3" pitchFamily="34" charset="-120"/>
              </a:rPr>
              <a:t>送給畢業同學的</a:t>
            </a:r>
            <a:r>
              <a:rPr lang="en-US" altLang="zh-TW" sz="3200" b="1" dirty="0">
                <a:solidFill>
                  <a:schemeClr val="bg1"/>
                </a:solidFill>
                <a:latin typeface="華康黑體 Std W3" pitchFamily="34" charset="-120"/>
                <a:ea typeface="華康黑體 Std W3" pitchFamily="34" charset="-120"/>
              </a:rPr>
              <a:t>3</a:t>
            </a:r>
            <a:r>
              <a:rPr lang="zh-TW" altLang="zh-TW" sz="3200" b="1" dirty="0">
                <a:solidFill>
                  <a:schemeClr val="bg1"/>
                </a:solidFill>
                <a:latin typeface="華康黑體 Std W3" pitchFamily="34" charset="-120"/>
                <a:ea typeface="華康黑體 Std W3" pitchFamily="34" charset="-120"/>
              </a:rPr>
              <a:t>種能力及</a:t>
            </a:r>
            <a:r>
              <a:rPr lang="en-US" altLang="zh-TW" sz="3200" b="1" dirty="0">
                <a:solidFill>
                  <a:schemeClr val="bg1"/>
                </a:solidFill>
                <a:latin typeface="華康黑體 Std W3" pitchFamily="34" charset="-120"/>
                <a:ea typeface="華康黑體 Std W3" pitchFamily="34" charset="-120"/>
              </a:rPr>
              <a:t>6</a:t>
            </a:r>
            <a:r>
              <a:rPr lang="zh-TW" altLang="zh-TW" sz="3200" b="1" dirty="0">
                <a:solidFill>
                  <a:schemeClr val="bg1"/>
                </a:solidFill>
                <a:latin typeface="華康黑體 Std W3" pitchFamily="34" charset="-120"/>
                <a:ea typeface="華康黑體 Std W3" pitchFamily="34" charset="-120"/>
              </a:rPr>
              <a:t>樣禮物</a:t>
            </a:r>
            <a:endParaRPr lang="zh-TW" altLang="zh-TW" sz="3200" dirty="0">
              <a:solidFill>
                <a:schemeClr val="bg1"/>
              </a:solidFill>
              <a:latin typeface="華康黑體 Std W3" pitchFamily="34" charset="-120"/>
              <a:ea typeface="華康黑體 Std W3" pitchFamily="34" charset="-120"/>
            </a:endParaRPr>
          </a:p>
          <a:p>
            <a:endParaRPr lang="zh-CN" altLang="en-US" sz="3200" dirty="0">
              <a:solidFill>
                <a:srgbClr val="3839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749626" y="4472305"/>
            <a:ext cx="132715" cy="218440"/>
            <a:chOff x="5420" y="7411"/>
            <a:chExt cx="336" cy="50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420" y="7411"/>
              <a:ext cx="321" cy="247"/>
            </a:xfrm>
            <a:prstGeom prst="line">
              <a:avLst/>
            </a:prstGeom>
            <a:ln w="3175">
              <a:solidFill>
                <a:srgbClr val="3839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5436" y="7668"/>
              <a:ext cx="321" cy="247"/>
            </a:xfrm>
            <a:prstGeom prst="line">
              <a:avLst/>
            </a:prstGeom>
            <a:ln w="3175">
              <a:solidFill>
                <a:srgbClr val="3839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882341" y="4465955"/>
            <a:ext cx="132715" cy="218440"/>
            <a:chOff x="5420" y="7411"/>
            <a:chExt cx="336" cy="503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420" y="7411"/>
              <a:ext cx="321" cy="247"/>
            </a:xfrm>
            <a:prstGeom prst="line">
              <a:avLst/>
            </a:prstGeom>
            <a:ln w="3175">
              <a:solidFill>
                <a:srgbClr val="3839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5436" y="7668"/>
              <a:ext cx="321" cy="247"/>
            </a:xfrm>
            <a:prstGeom prst="line">
              <a:avLst/>
            </a:prstGeom>
            <a:ln w="3175">
              <a:solidFill>
                <a:srgbClr val="3839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228">
            <a:off x="-4849180" y="-5020143"/>
            <a:ext cx="12060555" cy="8474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53" y="1293362"/>
            <a:ext cx="6235439" cy="415695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2599" y="1022412"/>
            <a:ext cx="485261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糖果若干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代表分享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希望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同學能將自己喜愛的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事物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樂於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與他人分享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會為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你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嬴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得很好的人緣。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3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9803" y="355410"/>
            <a:ext cx="11892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zh-TW" sz="3200" b="1" dirty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最後</a:t>
            </a:r>
            <a:r>
              <a:rPr lang="zh-TW" altLang="zh-TW" sz="3200" b="1" dirty="0" smtClean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，我</a:t>
            </a:r>
            <a:r>
              <a:rPr lang="zh-TW" altLang="zh-TW" sz="3200" b="1" dirty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希望</a:t>
            </a:r>
            <a:r>
              <a:rPr lang="zh-TW" altLang="zh-TW" sz="3200" b="1" dirty="0" smtClean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你們</a:t>
            </a:r>
            <a:endParaRPr lang="en-US" altLang="zh-TW" sz="3200" b="1" dirty="0" smtClean="0">
              <a:solidFill>
                <a:schemeClr val="bg1"/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zh-TW" sz="3200" b="1" dirty="0" smtClean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靠</a:t>
            </a:r>
            <a:r>
              <a:rPr lang="zh-TW" altLang="zh-TW" sz="3200" b="1" dirty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自己的人品，受人尊重；靠自己的專業，立足社會；靠自己的終身學習，不落人後；靠自己的愛心，參與公益活動</a:t>
            </a:r>
            <a:r>
              <a:rPr lang="zh-TW" altLang="zh-TW" sz="3200" b="1" dirty="0" smtClean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。</a:t>
            </a:r>
            <a:endParaRPr lang="en-US" altLang="zh-TW" sz="3200" b="1" dirty="0" smtClean="0">
              <a:solidFill>
                <a:schemeClr val="bg1"/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zh-TW" sz="3200" b="1" dirty="0" smtClean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大</a:t>
            </a:r>
            <a:r>
              <a:rPr lang="zh-TW" altLang="zh-TW" sz="3200" b="1" dirty="0">
                <a:solidFill>
                  <a:schemeClr val="bg1"/>
                </a:solidFill>
                <a:latin typeface="華康黑體 Std W5" pitchFamily="34" charset="-120"/>
                <a:ea typeface="華康黑體 Std W5" pitchFamily="34" charset="-120"/>
              </a:rPr>
              <a:t>明的師長對你們充滿信心，請帶著我們的祝福，大步昂首向前吧！祝福你們鵬程萬里，祝福你們未來能榮耀家人，榮耀母校，榮耀你的社會。同學們！展翅飛吧！讓天賦發光！讓夢想升級。</a:t>
            </a:r>
            <a:endParaRPr lang="zh-TW" altLang="zh-TW" sz="3200" dirty="0">
              <a:solidFill>
                <a:schemeClr val="bg1"/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54" y="-454175"/>
            <a:ext cx="12060555" cy="8474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9213" y="1158746"/>
            <a:ext cx="8984318" cy="586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zh-TW" altLang="zh-TW" sz="3200" b="1" kern="25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又到了鳳凰花開的時節，我以祝福期許的心情，恭禧同學們順利的完成學業及技能的學習</a:t>
            </a:r>
            <a:r>
              <a:rPr lang="zh-TW" altLang="zh-TW" sz="3200" b="1" kern="2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。</a:t>
            </a:r>
            <a:endParaRPr lang="en-US" altLang="zh-TW" sz="3200" b="1" kern="25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zh-TW" altLang="zh-TW" sz="3200" b="1" kern="25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畢業典禮</a:t>
            </a:r>
            <a:r>
              <a:rPr lang="zh-TW" altLang="zh-TW" sz="3200" b="1" kern="25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英文叫做</a:t>
            </a:r>
            <a:r>
              <a:rPr lang="en-US" altLang="zh-TW" sz="3200" b="1" kern="25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Commencement</a:t>
            </a:r>
            <a:r>
              <a:rPr lang="zh-TW" altLang="zh-TW" sz="3200" b="1" kern="25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5" pitchFamily="34" charset="-120"/>
                <a:ea typeface="華康黑體 Std W5" pitchFamily="34" charset="-120"/>
              </a:rPr>
              <a:t>，是畢業的意思，也是「開始」的意思，這表示，從今以後，你們要開始踏上人生的另一個旅程。</a:t>
            </a:r>
            <a:endParaRPr lang="zh-TW" altLang="zh-TW" sz="3200" kern="25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  <a:spcBef>
                <a:spcPct val="0"/>
              </a:spcBef>
            </a:pPr>
            <a:endParaRPr lang="zh-CN" altLang="en-US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文本框 179"/>
          <p:cNvSpPr txBox="1"/>
          <p:nvPr/>
        </p:nvSpPr>
        <p:spPr>
          <a:xfrm>
            <a:off x="4980791" y="23979"/>
            <a:ext cx="6697807" cy="662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根據哈佛大學迦納教授（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Howard Gardner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）提出的「多元智慧理論」，認為智力是由八種能力組成：語言、音樂、邏輯－數學、空間、肢體運作、人際智慧、內省智慧、自然觀察。這八種智慧彼此獨立，但也會互相影響、互相增強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每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個人因先天的資質或後天的培養，都可具備多元智慧，但各項智慧間可能有程度高低之分，我們應盡量去發揮自己「專長的智慧」，方能獲得較佳成就</a:t>
            </a:r>
            <a:r>
              <a:rPr lang="zh-TW" altLang="zh-TW" sz="2400" b="1" dirty="0"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zh-CN" altLang="en-US" sz="2400" dirty="0">
              <a:solidFill>
                <a:srgbClr val="FFFFFF"/>
              </a:solidFill>
              <a:latin typeface="華康黑體 Std W3" pitchFamily="34" charset="-120"/>
              <a:ea typeface="華康黑體 Std W3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7" y="857157"/>
            <a:ext cx="4572000" cy="454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" y="1382751"/>
            <a:ext cx="5314729" cy="4672409"/>
          </a:xfrm>
          <a:prstGeom prst="rect">
            <a:avLst/>
          </a:prstGeom>
        </p:spPr>
      </p:pic>
      <p:sp>
        <p:nvSpPr>
          <p:cNvPr id="180" name="文本框 179"/>
          <p:cNvSpPr txBox="1"/>
          <p:nvPr/>
        </p:nvSpPr>
        <p:spPr>
          <a:xfrm>
            <a:off x="5380830" y="490688"/>
            <a:ext cx="6368630" cy="5564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傳統的學習比較重視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3R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的能力，即讀（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reading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）、寫（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writing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）、算（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arithmetic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）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，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已經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不符未來時代所需。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21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世紀最重要的是</a:t>
            </a:r>
            <a:r>
              <a:rPr lang="en-US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3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種能力的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培養</a:t>
            </a:r>
            <a:r>
              <a:rPr lang="en-US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—</a:t>
            </a: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「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品格力」、「學習力」、「創新力」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品格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力就是團隊合作、溝通互動、社會關懷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學習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力是指多元學習、主動求知、終身學習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創新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力是指獨立思考、解決問題、敏銳觀察</a:t>
            </a: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。</a:t>
            </a:r>
            <a:endParaRPr lang="en-US" altLang="zh-TW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具備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3" pitchFamily="34" charset="-120"/>
                <a:ea typeface="華康黑體 Std W3" pitchFamily="34" charset="-120"/>
              </a:rPr>
              <a:t>品格力是態度，擁有學習力是基礎，而要擁有競爭力就必須要有獨特的創新力。</a:t>
            </a:r>
            <a:endParaRPr lang="zh-TW" altLang="zh-TW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3" pitchFamily="34" charset="-120"/>
              <a:ea typeface="華康黑體 Std W3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72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-512778"/>
            <a:ext cx="9829800" cy="7485077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3517" y="425326"/>
            <a:ext cx="12060555" cy="8474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62622" y="5358055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36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接著，我要送給你們</a:t>
            </a:r>
            <a:r>
              <a:rPr lang="en-US" altLang="zh-TW" sz="36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6</a:t>
            </a:r>
            <a:r>
              <a:rPr lang="zh-TW" altLang="zh-TW" sz="36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樣禮物：</a:t>
            </a:r>
            <a:endParaRPr lang="zh-CN" altLang="en-US" sz="3600" b="1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華康黑體 Std W5" pitchFamily="34" charset="-120"/>
              <a:ea typeface="華康黑體 Std W5" pitchFamily="3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228">
            <a:off x="-4849180" y="-5020143"/>
            <a:ext cx="12060555" cy="8474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4" y="546094"/>
            <a:ext cx="5651499" cy="565149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0344" y="1747157"/>
            <a:ext cx="521168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zh-TW" sz="44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一把</a:t>
            </a:r>
            <a:r>
              <a:rPr lang="zh-TW" altLang="zh-TW" sz="44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尺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象徵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規矩與標準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做人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處事需以是非對錯為規範。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228">
            <a:off x="-4849180" y="-5020143"/>
            <a:ext cx="12060555" cy="8474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4" y="1488010"/>
            <a:ext cx="5651499" cy="376766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71752" y="1488010"/>
            <a:ext cx="42883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zh-TW" sz="44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一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個橡皮擦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象徵勇於認錯</a:t>
            </a:r>
            <a:r>
              <a:rPr lang="zh-TW" altLang="zh-TW" sz="32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32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知</a:t>
            </a: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錯能改不推諉卸責。</a:t>
            </a:r>
            <a:endParaRPr lang="zh-TW" altLang="en-US" sz="3200" dirty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38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228">
            <a:off x="-4849180" y="-5020143"/>
            <a:ext cx="12060555" cy="8474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99" y="1259587"/>
            <a:ext cx="6543849" cy="422451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58836" y="2094570"/>
            <a:ext cx="42883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一包面紙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象徵關懷，行有餘力</a:t>
            </a:r>
            <a:r>
              <a:rPr lang="zh-TW" altLang="zh-TW" sz="32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32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一定</a:t>
            </a:r>
            <a:r>
              <a:rPr lang="zh-TW" altLang="zh-TW" sz="32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要幫助別人。</a:t>
            </a:r>
            <a:endParaRPr lang="zh-TW" altLang="en-US" sz="3200" dirty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18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00228">
            <a:off x="-4849180" y="-5020143"/>
            <a:ext cx="12060555" cy="84740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53" y="1259587"/>
            <a:ext cx="6235439" cy="422451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53598" y="1831441"/>
            <a:ext cx="413446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一枚硬幣</a:t>
            </a:r>
            <a:endParaRPr lang="en-US" altLang="zh-TW" sz="44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象徵全新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的開始</a:t>
            </a: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，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zh-TW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迎接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latin typeface="華康黑體 Std W5" pitchFamily="34" charset="-120"/>
                <a:ea typeface="華康黑體 Std W5" pitchFamily="34" charset="-120"/>
              </a:rPr>
              <a:t>另一個全新的自己。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黑體 Std W5" pitchFamily="34" charset="-120"/>
              <a:ea typeface="華康黑體 Std W5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0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508</Words>
  <Application>Microsoft Office PowerPoint</Application>
  <PresentationFormat>自訂</PresentationFormat>
  <Paragraphs>35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33</cp:revision>
  <dcterms:created xsi:type="dcterms:W3CDTF">2015-05-05T08:02:00Z</dcterms:created>
  <dcterms:modified xsi:type="dcterms:W3CDTF">2019-05-21T05:43:42Z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